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61" r:id="rId5"/>
  </p:sldMasterIdLst>
  <p:notesMasterIdLst>
    <p:notesMasterId r:id="rId17"/>
  </p:notesMasterIdLst>
  <p:sldIdLst>
    <p:sldId id="256" r:id="rId6"/>
    <p:sldId id="269" r:id="rId7"/>
    <p:sldId id="270" r:id="rId8"/>
    <p:sldId id="271" r:id="rId9"/>
    <p:sldId id="272" r:id="rId10"/>
    <p:sldId id="267" r:id="rId11"/>
    <p:sldId id="276" r:id="rId12"/>
    <p:sldId id="268" r:id="rId13"/>
    <p:sldId id="275" r:id="rId14"/>
    <p:sldId id="273" r:id="rId15"/>
    <p:sldId id="263" r:id="rId16"/>
  </p:sldIdLst>
  <p:sldSz cx="9144000" cy="6858000" type="screen4x3"/>
  <p:notesSz cx="7772400" cy="10058400"/>
  <p:defaultTextStyle>
    <a:defPPr>
      <a:defRPr lang="en-K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792CF2-2AF2-77EB-0CFA-65508147B363}" v="5" dt="2025-10-16T10:51:58.8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482" autoAdjust="0"/>
  </p:normalViewPr>
  <p:slideViewPr>
    <p:cSldViewPr snapToGrid="0">
      <p:cViewPr varScale="1">
        <p:scale>
          <a:sx n="64" d="100"/>
          <a:sy n="64" d="100"/>
        </p:scale>
        <p:origin x="13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vin Chege" userId="S::kevogt_outlook.com#ext#@kenyaeducationnetwork.onmicrosoft.com::65a42d38-cc8b-4677-9e65-c5f7305f86c0" providerId="AD" clId="Web-{1B792CF2-2AF2-77EB-0CFA-65508147B363}"/>
    <pc:docChg chg="modSld">
      <pc:chgData name="Kevin Chege" userId="S::kevogt_outlook.com#ext#@kenyaeducationnetwork.onmicrosoft.com::65a42d38-cc8b-4677-9e65-c5f7305f86c0" providerId="AD" clId="Web-{1B792CF2-2AF2-77EB-0CFA-65508147B363}" dt="2025-10-16T10:51:58.880" v="4" actId="20577"/>
      <pc:docMkLst>
        <pc:docMk/>
      </pc:docMkLst>
      <pc:sldChg chg="modSp">
        <pc:chgData name="Kevin Chege" userId="S::kevogt_outlook.com#ext#@kenyaeducationnetwork.onmicrosoft.com::65a42d38-cc8b-4677-9e65-c5f7305f86c0" providerId="AD" clId="Web-{1B792CF2-2AF2-77EB-0CFA-65508147B363}" dt="2025-10-16T10:51:58.880" v="4" actId="20577"/>
        <pc:sldMkLst>
          <pc:docMk/>
          <pc:sldMk cId="4080979771" sldId="268"/>
        </pc:sldMkLst>
        <pc:spChg chg="mod">
          <ac:chgData name="Kevin Chege" userId="S::kevogt_outlook.com#ext#@kenyaeducationnetwork.onmicrosoft.com::65a42d38-cc8b-4677-9e65-c5f7305f86c0" providerId="AD" clId="Web-{1B792CF2-2AF2-77EB-0CFA-65508147B363}" dt="2025-10-16T10:51:58.880" v="4" actId="20577"/>
          <ac:spMkLst>
            <pc:docMk/>
            <pc:sldMk cId="4080979771" sldId="268"/>
            <ac:spMk id="3" creationId="{7DA5A5E1-44F2-DB99-24CE-4919BB601E6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K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D70B4-60B1-4F7A-BAE0-FA860C637F9B}" type="datetimeFigureOut">
              <a:rPr lang="en-KE" smtClean="0"/>
              <a:t>10/16/2025</a:t>
            </a:fld>
            <a:endParaRPr lang="en-K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624013" y="1257300"/>
            <a:ext cx="4524375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K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D15B8-284F-4A6B-AFCB-E0B4680BBEE3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013866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 Neue"/>
              </a:rPr>
              <a:t>To join </a:t>
            </a:r>
            <a:r>
              <a:rPr lang="en-GB" b="0" i="0" dirty="0" err="1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 Neue"/>
              </a:rPr>
              <a:t>eduroam</a:t>
            </a:r>
            <a:r>
              <a:rPr lang="en-GB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 Neue"/>
              </a:rPr>
              <a:t>, your institution needs to become a member of the national </a:t>
            </a:r>
            <a:r>
              <a:rPr lang="en-GB" b="0" i="0" dirty="0" err="1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 Neue"/>
              </a:rPr>
              <a:t>eduroam</a:t>
            </a:r>
            <a:r>
              <a:rPr lang="en-GB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 Neue"/>
              </a:rPr>
              <a:t> federation (KENET)</a:t>
            </a:r>
            <a:endParaRPr lang="en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6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134633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8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215558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40F4EF-26A3-399F-CEE7-E25D169BBB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EB43AF-4DD2-67EB-3EB4-0D595FA3E1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DBC8D9-83FF-8272-218F-1D3D45AA2C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0BC1BE-D518-64AD-BF8D-3735FC800A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9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4075621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7CB4EB-FA5D-4E51-A4D4-FD38B2A9A1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A46908-1F77-D306-2060-68D8D364FC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E6BA63-961B-3FB4-BF11-32BC72F863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817834-606D-7C8D-80D7-703DCD3066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10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846704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Master title style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B178972E-7FF7-468D-9A41-AFCF9F97866C}" type="datetime">
              <a:rPr lang="en-GB" sz="1200" b="0" strike="noStrike" spc="-1">
                <a:solidFill>
                  <a:srgbClr val="8B8B8B"/>
                </a:solidFill>
                <a:latin typeface="Calibri"/>
              </a:rPr>
              <a:t>16/10/2025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AD7A837B-BF99-4A87-9919-DB17D6D6C16D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31546F0E-4367-4432-885E-0FD845F21AE4}" type="datetime">
              <a:rPr lang="en-GB" sz="1200" b="0" strike="noStrike" spc="-1">
                <a:solidFill>
                  <a:srgbClr val="8B8B8B"/>
                </a:solidFill>
                <a:latin typeface="Calibri"/>
              </a:rPr>
              <a:t>16/10/2025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B700A47-C55F-4529-AC84-E24C8AC74385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3.xml"/><Relationship Id="rId7" Type="http://schemas.openxmlformats.org/officeDocument/2006/relationships/hyperlink" Target="https://cat.eduroam.org/" TargetMode="Externa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Relationship Id="rId6" Type="http://schemas.openxmlformats.org/officeDocument/2006/relationships/hyperlink" Target="https://play.google.com/store/search?q=eduroam+cat&amp;c=apps" TargetMode="External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3" descr="J:\Business\KENET\Transforming-EdthroughICT.png"/>
          <p:cNvPicPr/>
          <p:nvPr/>
        </p:nvPicPr>
        <p:blipFill>
          <a:blip r:embed="rId2"/>
          <a:srcRect l="75287" t="21402" r="13940" b="42866"/>
          <a:stretch/>
        </p:blipFill>
        <p:spPr>
          <a:xfrm>
            <a:off x="285840" y="0"/>
            <a:ext cx="428400" cy="35676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 flipH="1" flipV="1">
            <a:off x="-643680" y="-356760"/>
            <a:ext cx="10164600" cy="4833360"/>
          </a:xfrm>
          <a:custGeom>
            <a:avLst/>
            <a:gdLst/>
            <a:ahLst/>
            <a:cxnLst/>
            <a:rect l="l" t="t" r="r" b="b"/>
            <a:pathLst>
              <a:path w="12540" h="5963">
                <a:moveTo>
                  <a:pt x="12213" y="5963"/>
                </a:moveTo>
                <a:lnTo>
                  <a:pt x="146" y="5699"/>
                </a:lnTo>
                <a:cubicBezTo>
                  <a:pt x="122" y="4042"/>
                  <a:pt x="24" y="2002"/>
                  <a:pt x="0" y="345"/>
                </a:cubicBezTo>
                <a:lnTo>
                  <a:pt x="6405" y="345"/>
                </a:lnTo>
                <a:lnTo>
                  <a:pt x="6855" y="0"/>
                </a:lnTo>
                <a:lnTo>
                  <a:pt x="12540" y="0"/>
                </a:lnTo>
                <a:lnTo>
                  <a:pt x="12213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84" name="TextShape 2"/>
          <p:cNvSpPr txBox="1"/>
          <p:nvPr/>
        </p:nvSpPr>
        <p:spPr>
          <a:xfrm>
            <a:off x="640080" y="4476240"/>
            <a:ext cx="7883280" cy="1704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  <a:latin typeface="Arial" charset="0"/>
              </a:rPr>
              <a:t>Ms. Anne Inapat</a:t>
            </a:r>
          </a:p>
          <a:p>
            <a:pPr algn="ctr"/>
            <a:r>
              <a:rPr lang="en-US" b="1" dirty="0">
                <a:solidFill>
                  <a:srgbClr val="7030A0"/>
                </a:solidFill>
                <a:latin typeface="Arial" charset="0"/>
              </a:rPr>
              <a:t>Sr. Systems Administrator</a:t>
            </a:r>
          </a:p>
          <a:p>
            <a:pPr algn="ctr"/>
            <a:r>
              <a:rPr lang="en-US" b="1" dirty="0">
                <a:solidFill>
                  <a:srgbClr val="7030A0"/>
                </a:solidFill>
                <a:latin typeface="Arial" charset="0"/>
              </a:rPr>
              <a:t>KENET</a:t>
            </a:r>
          </a:p>
          <a:p>
            <a:pPr algn="ctr"/>
            <a:r>
              <a:rPr lang="en-US" b="1" dirty="0">
                <a:solidFill>
                  <a:srgbClr val="7030A0"/>
                </a:solidFill>
                <a:latin typeface="Arial" charset="0"/>
              </a:rPr>
              <a:t>ainapat@kenet.or.ke </a:t>
            </a:r>
          </a:p>
        </p:txBody>
      </p:sp>
      <p:sp>
        <p:nvSpPr>
          <p:cNvPr id="85" name="CustomShape 3"/>
          <p:cNvSpPr/>
          <p:nvPr/>
        </p:nvSpPr>
        <p:spPr>
          <a:xfrm>
            <a:off x="640080" y="6059520"/>
            <a:ext cx="8503920" cy="80676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86" name="CustomShape 4"/>
          <p:cNvSpPr/>
          <p:nvPr/>
        </p:nvSpPr>
        <p:spPr>
          <a:xfrm>
            <a:off x="2377440" y="6583680"/>
            <a:ext cx="6583680" cy="210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7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5000760" y="73800"/>
            <a:ext cx="3885840" cy="1308600"/>
          </a:xfrm>
          <a:prstGeom prst="rect">
            <a:avLst/>
          </a:prstGeom>
          <a:ln>
            <a:noFill/>
          </a:ln>
        </p:spPr>
      </p:pic>
      <p:sp>
        <p:nvSpPr>
          <p:cNvPr id="88" name="TextShape 5"/>
          <p:cNvSpPr txBox="1"/>
          <p:nvPr/>
        </p:nvSpPr>
        <p:spPr>
          <a:xfrm>
            <a:off x="928191" y="1808751"/>
            <a:ext cx="6071760" cy="208152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>
            <a:noAutofit/>
          </a:bodyPr>
          <a:lstStyle/>
          <a:p>
            <a:pPr algn="ctr">
              <a:lnSpc>
                <a:spcPct val="70000"/>
              </a:lnSpc>
            </a:pPr>
            <a:r>
              <a:rPr lang="en-GB" sz="3200" b="1" dirty="0">
                <a:solidFill>
                  <a:schemeClr val="bg1"/>
                </a:solidFill>
                <a:cs typeface="Arial"/>
              </a:rPr>
              <a:t>Federation</a:t>
            </a:r>
            <a:r>
              <a:rPr lang="en-GB" sz="3200" b="1" dirty="0">
                <a:solidFill>
                  <a:schemeClr val="bg1"/>
                </a:solidFill>
                <a:ea typeface="+mn-lt"/>
                <a:cs typeface="+mn-lt"/>
              </a:rPr>
              <a:t> Membership and Testing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076275-1504-0EEA-4722-8289A7B104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>
            <a:extLst>
              <a:ext uri="{FF2B5EF4-FFF2-40B4-BE49-F238E27FC236}">
                <a16:creationId xmlns:a16="http://schemas.microsoft.com/office/drawing/2014/main" id="{77C5AA30-2EBC-2E86-E62A-A4ED34AE525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>
            <a:extLst>
              <a:ext uri="{FF2B5EF4-FFF2-40B4-BE49-F238E27FC236}">
                <a16:creationId xmlns:a16="http://schemas.microsoft.com/office/drawing/2014/main" id="{B79EA4E9-2AF6-47B7-1825-A04FBA040EA8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1" name="CustomShape 2">
            <a:extLst>
              <a:ext uri="{FF2B5EF4-FFF2-40B4-BE49-F238E27FC236}">
                <a16:creationId xmlns:a16="http://schemas.microsoft.com/office/drawing/2014/main" id="{A8C1AE05-C7DD-277B-F472-943C27DCC853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 dirty="0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92" name="Picture 4" descr="J:\Business\KENET\Kenet-logo.png">
            <a:extLst>
              <a:ext uri="{FF2B5EF4-FFF2-40B4-BE49-F238E27FC236}">
                <a16:creationId xmlns:a16="http://schemas.microsoft.com/office/drawing/2014/main" id="{BBC19B48-36F8-9ABA-5710-F4886FF75EDC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3" name="TextShape 3">
            <a:extLst>
              <a:ext uri="{FF2B5EF4-FFF2-40B4-BE49-F238E27FC236}">
                <a16:creationId xmlns:a16="http://schemas.microsoft.com/office/drawing/2014/main" id="{892BF5D8-0607-2561-D13B-0404E9CD2EAF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45C67E-F557-7327-4CDE-FE567A83E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</p:spPr>
        <p:txBody>
          <a:bodyPr/>
          <a:lstStyle/>
          <a:p>
            <a:r>
              <a:rPr lang="en-GB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Using </a:t>
            </a:r>
            <a:r>
              <a:rPr lang="en-GB" b="1" dirty="0" err="1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eduroam</a:t>
            </a:r>
            <a:r>
              <a:rPr lang="en-GB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 CAT (Configuration Assistant Tool)</a:t>
            </a:r>
            <a:r>
              <a:rPr lang="en-GB" altLang="en-US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 </a:t>
            </a:r>
            <a:endParaRPr lang="en-US" b="1" dirty="0">
              <a:solidFill>
                <a:srgbClr val="7030A0"/>
              </a:solidFill>
              <a:latin typeface="Garamond"/>
              <a:ea typeface="+mn-ea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F616D7-92A3-EA23-3ED5-CEC65C8F2B6B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604963"/>
            <a:ext cx="8229600" cy="3976687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Garamond"/>
              </a:rPr>
              <a:t>To use </a:t>
            </a:r>
            <a:r>
              <a:rPr lang="en-GB" sz="2800" err="1">
                <a:latin typeface="Garamond"/>
              </a:rPr>
              <a:t>eduroam</a:t>
            </a:r>
            <a:r>
              <a:rPr lang="en-GB" sz="2800" dirty="0">
                <a:latin typeface="Garamond"/>
              </a:rPr>
              <a:t> CAT:</a:t>
            </a:r>
          </a:p>
          <a:p>
            <a:endParaRPr lang="en-GB" sz="2800" dirty="0">
              <a:latin typeface="Garamond"/>
            </a:endParaRPr>
          </a:p>
          <a:p>
            <a:r>
              <a:rPr lang="en-GB" sz="2800" dirty="0">
                <a:latin typeface="Garamond"/>
              </a:rPr>
              <a:t>Download the </a:t>
            </a:r>
            <a:r>
              <a:rPr lang="en-GB" sz="2800" err="1">
                <a:latin typeface="Garamond"/>
              </a:rPr>
              <a:t>geteduroam</a:t>
            </a:r>
            <a:r>
              <a:rPr lang="en-GB" sz="2800" dirty="0">
                <a:latin typeface="Garamond"/>
              </a:rPr>
              <a:t> app from Google Play or directly via https://www.geteduroam.app</a:t>
            </a:r>
          </a:p>
          <a:p>
            <a:endParaRPr lang="en-GB" sz="2800" dirty="0">
              <a:latin typeface="Garamond"/>
            </a:endParaRPr>
          </a:p>
          <a:p>
            <a:r>
              <a:rPr lang="en-GB" sz="2800" dirty="0">
                <a:latin typeface="Garamond"/>
              </a:rPr>
              <a:t>Within the app, search for Institution and select "Institution University &gt; Institution </a:t>
            </a:r>
            <a:r>
              <a:rPr lang="en-GB" sz="2800" err="1">
                <a:latin typeface="Garamond"/>
              </a:rPr>
              <a:t>eduroam</a:t>
            </a:r>
            <a:r>
              <a:rPr lang="en-GB" sz="2800" dirty="0">
                <a:latin typeface="Garamond"/>
              </a:rPr>
              <a:t>"</a:t>
            </a:r>
          </a:p>
          <a:p>
            <a:endParaRPr lang="en-GB" sz="2800" dirty="0">
              <a:latin typeface="Garamond"/>
            </a:endParaRPr>
          </a:p>
          <a:p>
            <a:r>
              <a:rPr lang="en-GB" sz="2800" dirty="0">
                <a:latin typeface="Garamond"/>
              </a:rPr>
              <a:t>You will then be prompted to enter your credentials in the correct format.</a:t>
            </a:r>
          </a:p>
        </p:txBody>
      </p:sp>
    </p:spTree>
    <p:extLst>
      <p:ext uri="{BB962C8B-B14F-4D97-AF65-F5344CB8AC3E}">
        <p14:creationId xmlns:p14="http://schemas.microsoft.com/office/powerpoint/2010/main" val="2796638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0" y="2453040"/>
            <a:ext cx="9143640" cy="4833360"/>
          </a:xfrm>
          <a:custGeom>
            <a:avLst/>
            <a:gdLst/>
            <a:ahLst/>
            <a:cxnLst/>
            <a:rect l="l" t="t" r="r" b="b"/>
            <a:pathLst>
              <a:path w="12555" h="5963">
                <a:moveTo>
                  <a:pt x="12555" y="5963"/>
                </a:moveTo>
                <a:lnTo>
                  <a:pt x="0" y="5816"/>
                </a:lnTo>
                <a:cubicBezTo>
                  <a:pt x="5" y="4462"/>
                  <a:pt x="10" y="1699"/>
                  <a:pt x="15" y="345"/>
                </a:cubicBez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20" name="CustomShape 2"/>
          <p:cNvSpPr/>
          <p:nvPr/>
        </p:nvSpPr>
        <p:spPr>
          <a:xfrm>
            <a:off x="1071360" y="5286240"/>
            <a:ext cx="6400440" cy="1499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2400" b="1" strike="noStrike" spc="-1">
                <a:solidFill>
                  <a:srgbClr val="FFFFFF"/>
                </a:solidFill>
                <a:latin typeface="Calibri"/>
              </a:rPr>
              <a:t>www.kenet.or.ke</a:t>
            </a:r>
            <a:endParaRPr lang="en-US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Jomo Kenyatta Memorial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Library, University of Nairobi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l-PL" sz="1800" b="0" strike="noStrike" spc="-1">
                <a:solidFill>
                  <a:srgbClr val="FFFFFF"/>
                </a:solidFill>
                <a:latin typeface="Calibri"/>
              </a:rPr>
              <a:t>P. O Box 30244-00100, Nairobi.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0732 150 500 / 0703 044 500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121" name="Picture 4" descr="J:\Business\KENET\Transforming-EdthroughICTpurple.png"/>
          <p:cNvPicPr/>
          <p:nvPr/>
        </p:nvPicPr>
        <p:blipFill>
          <a:blip r:embed="rId2"/>
          <a:stretch/>
        </p:blipFill>
        <p:spPr>
          <a:xfrm>
            <a:off x="785880" y="1285920"/>
            <a:ext cx="3381120" cy="904680"/>
          </a:xfrm>
          <a:prstGeom prst="rect">
            <a:avLst/>
          </a:prstGeom>
          <a:ln>
            <a:noFill/>
          </a:ln>
        </p:spPr>
      </p:pic>
      <p:sp>
        <p:nvSpPr>
          <p:cNvPr id="122" name="TextShape 3"/>
          <p:cNvSpPr txBox="1"/>
          <p:nvPr/>
        </p:nvSpPr>
        <p:spPr>
          <a:xfrm>
            <a:off x="0" y="317340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GB" sz="6600" b="1" strike="noStrike" spc="-1">
                <a:solidFill>
                  <a:srgbClr val="FFFFFF"/>
                </a:solidFill>
                <a:latin typeface="Calibri"/>
              </a:rPr>
              <a:t>Thank You</a:t>
            </a:r>
            <a:endParaRPr lang="en-US" sz="66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3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6429240" y="0"/>
            <a:ext cx="2571480" cy="865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 additive="repl">
                                        <p:cTn id="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fill="hold" nodeType="afterEffect">
                                  <p:stCondLst>
                                    <p:cond delay="1500"/>
                                  </p:stCondLst>
                                  <p:iterate type="lt">
                                    <p:tmAbs val="9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130"/>
                            </p:stCondLst>
                            <p:childTnLst>
                              <p:par>
                                <p:cTn id="16" presetID="10" presetClass="entr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10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8" dur="1000"/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" dur="1000"/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8" dur="1000"/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A99545-D60C-C6D5-BFFF-F0AA37A5BC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>
            <a:extLst>
              <a:ext uri="{FF2B5EF4-FFF2-40B4-BE49-F238E27FC236}">
                <a16:creationId xmlns:a16="http://schemas.microsoft.com/office/drawing/2014/main" id="{B4ED41F8-5BEB-0DDF-E822-46F8E209E73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>
            <a:extLst>
              <a:ext uri="{FF2B5EF4-FFF2-40B4-BE49-F238E27FC236}">
                <a16:creationId xmlns:a16="http://schemas.microsoft.com/office/drawing/2014/main" id="{CD9544FD-2642-CFAB-0BD4-048DE8D6F499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1" name="CustomShape 2">
            <a:extLst>
              <a:ext uri="{FF2B5EF4-FFF2-40B4-BE49-F238E27FC236}">
                <a16:creationId xmlns:a16="http://schemas.microsoft.com/office/drawing/2014/main" id="{9196152C-AB17-5376-DA38-38FBCDCAC624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>
            <a:extLst>
              <a:ext uri="{FF2B5EF4-FFF2-40B4-BE49-F238E27FC236}">
                <a16:creationId xmlns:a16="http://schemas.microsoft.com/office/drawing/2014/main" id="{89C43660-AB4B-A169-656A-38F3E7A00D0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3" name="TextShape 3">
            <a:extLst>
              <a:ext uri="{FF2B5EF4-FFF2-40B4-BE49-F238E27FC236}">
                <a16:creationId xmlns:a16="http://schemas.microsoft.com/office/drawing/2014/main" id="{BB2892CB-4208-A04C-3A86-EFD6DBC8E7C4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898C3F-EFE6-E3F5-F68A-F25C738D3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</p:spPr>
        <p:txBody>
          <a:bodyPr/>
          <a:lstStyle/>
          <a:p>
            <a:r>
              <a:rPr lang="en-GB" b="1" dirty="0" err="1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eduroam</a:t>
            </a:r>
            <a:r>
              <a:rPr lang="en-GB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 Compliance requirements – Technical</a:t>
            </a:r>
            <a:r>
              <a:rPr lang="en-GB" altLang="en-US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 </a:t>
            </a:r>
            <a:endParaRPr lang="en-US" altLang="en-US" b="1" dirty="0">
              <a:solidFill>
                <a:srgbClr val="7030A0"/>
              </a:solidFill>
              <a:latin typeface="Garamond"/>
              <a:ea typeface="+mn-ea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426E2A-9BDE-2FA8-3522-EB891AAE9EB7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2722563"/>
            <a:ext cx="8229600" cy="3478847"/>
          </a:xfrm>
        </p:spPr>
        <p:txBody>
          <a:bodyPr lIns="0" tIns="0" rIns="0" bIns="0" anchor="ctr">
            <a:noAutofit/>
          </a:bodyPr>
          <a:lstStyle/>
          <a:p>
            <a:pPr marL="342900" indent="-342900">
              <a:buFont typeface="Wingdings"/>
              <a:buChar char="q"/>
            </a:pPr>
            <a:r>
              <a:rPr lang="en-GB" sz="2800" dirty="0">
                <a:latin typeface="Garamond"/>
                <a:ea typeface="Calibri"/>
                <a:cs typeface="Calibri"/>
              </a:rPr>
              <a:t>SSID: Must be exactly "</a:t>
            </a:r>
            <a:r>
              <a:rPr lang="en-GB" sz="2800" err="1">
                <a:latin typeface="Garamond"/>
                <a:ea typeface="Calibri"/>
                <a:cs typeface="Calibri"/>
              </a:rPr>
              <a:t>eduroam</a:t>
            </a:r>
            <a:r>
              <a:rPr lang="en-GB" sz="2800" dirty="0">
                <a:latin typeface="Garamond"/>
                <a:ea typeface="Calibri"/>
                <a:cs typeface="Calibri"/>
              </a:rPr>
              <a:t>" (case-sensitive)</a:t>
            </a:r>
            <a:endParaRPr lang="en-US" sz="2800">
              <a:latin typeface="Garamond"/>
            </a:endParaRPr>
          </a:p>
          <a:p>
            <a:pPr marL="342900" indent="-342900">
              <a:buFont typeface="Wingdings"/>
              <a:buChar char="q"/>
            </a:pPr>
            <a:r>
              <a:rPr lang="en-GB" sz="2800" dirty="0">
                <a:latin typeface="Garamond"/>
                <a:ea typeface="Calibri"/>
                <a:cs typeface="Calibri"/>
              </a:rPr>
              <a:t>WPA2/WPA3-Enterprise with IEEE 802.1X</a:t>
            </a:r>
            <a:endParaRPr lang="en-GB" sz="2800">
              <a:latin typeface="Garamond"/>
            </a:endParaRPr>
          </a:p>
          <a:p>
            <a:pPr marL="342900" indent="-342900">
              <a:buFont typeface="Wingdings"/>
              <a:buChar char="q"/>
            </a:pPr>
            <a:r>
              <a:rPr lang="en-GB" sz="2800" dirty="0">
                <a:latin typeface="Garamond"/>
                <a:ea typeface="Calibri"/>
                <a:cs typeface="Calibri"/>
              </a:rPr>
              <a:t>AES (CCMP) encryption; TKIP not allowed</a:t>
            </a:r>
            <a:endParaRPr lang="en-GB" sz="2800">
              <a:latin typeface="Garamond"/>
            </a:endParaRPr>
          </a:p>
          <a:p>
            <a:pPr marL="342900" indent="-342900">
              <a:buFont typeface="Wingdings"/>
              <a:buChar char="q"/>
            </a:pPr>
            <a:r>
              <a:rPr lang="en-GB" sz="2800" dirty="0">
                <a:latin typeface="Garamond"/>
                <a:ea typeface="Calibri"/>
                <a:cs typeface="Calibri"/>
              </a:rPr>
              <a:t>No captive portals (use 802.1X/EAP only)</a:t>
            </a:r>
            <a:endParaRPr lang="en-GB" sz="2800">
              <a:latin typeface="Garamond"/>
            </a:endParaRPr>
          </a:p>
          <a:p>
            <a:pPr marL="342900" indent="-342900">
              <a:buFont typeface="Wingdings"/>
              <a:buChar char="q"/>
            </a:pPr>
            <a:r>
              <a:rPr lang="en-GB" sz="2800" dirty="0">
                <a:latin typeface="Garamond"/>
                <a:ea typeface="Calibri"/>
                <a:cs typeface="Calibri"/>
              </a:rPr>
              <a:t>RADIUS servers configured to proxy requests</a:t>
            </a:r>
            <a:endParaRPr lang="en-GB" sz="2800">
              <a:latin typeface="Garamond"/>
            </a:endParaRPr>
          </a:p>
          <a:p>
            <a:pPr marL="342900" indent="-342900">
              <a:buFont typeface="Wingdings"/>
              <a:buChar char="q"/>
            </a:pPr>
            <a:r>
              <a:rPr lang="en-GB" sz="2800" dirty="0">
                <a:latin typeface="Garamond"/>
                <a:ea typeface="Calibri"/>
                <a:cs typeface="Calibri"/>
              </a:rPr>
              <a:t>Mutual TLS between institutional RADIUS and NRO</a:t>
            </a:r>
            <a:endParaRPr lang="en-GB" sz="2800">
              <a:latin typeface="Garamond"/>
            </a:endParaRPr>
          </a:p>
          <a:p>
            <a:pPr marL="342900" indent="-342900">
              <a:buFont typeface="Wingdings"/>
              <a:buChar char="q"/>
            </a:pPr>
            <a:r>
              <a:rPr lang="en-GB" sz="2800" dirty="0">
                <a:latin typeface="Garamond"/>
                <a:ea typeface="Calibri"/>
                <a:cs typeface="Calibri"/>
              </a:rPr>
              <a:t>Support at least one secure EAP method (EAP-TTLS, PEAP, EAP-TLS)</a:t>
            </a:r>
            <a:endParaRPr lang="en-GB" sz="2800">
              <a:latin typeface="Garamond"/>
            </a:endParaRPr>
          </a:p>
          <a:p>
            <a:pPr marL="342900" indent="-342900">
              <a:buFont typeface="Wingdings"/>
              <a:buChar char="q"/>
            </a:pPr>
            <a:r>
              <a:rPr lang="en-GB" sz="2800" dirty="0">
                <a:latin typeface="Garamond"/>
                <a:ea typeface="Calibri"/>
                <a:cs typeface="Calibri"/>
              </a:rPr>
              <a:t>Usernames in RFC 4282 format: </a:t>
            </a:r>
            <a:r>
              <a:rPr lang="en-GB" sz="2800" err="1">
                <a:latin typeface="Garamond"/>
                <a:ea typeface="Calibri"/>
                <a:cs typeface="Calibri"/>
              </a:rPr>
              <a:t>user@institution-domain</a:t>
            </a:r>
            <a:endParaRPr lang="en-GB" sz="2800">
              <a:latin typeface="Garamond"/>
            </a:endParaRPr>
          </a:p>
          <a:p>
            <a:pPr marL="342900" indent="-342900">
              <a:buFont typeface="Wingdings"/>
              <a:buChar char="q"/>
            </a:pPr>
            <a:r>
              <a:rPr lang="en-GB" sz="2800" dirty="0">
                <a:latin typeface="Garamond"/>
                <a:ea typeface="Calibri"/>
                <a:cs typeface="Calibri"/>
              </a:rPr>
              <a:t>Institutional RADIUS must forward unknown realms to NRO</a:t>
            </a:r>
            <a:endParaRPr lang="en-GB" sz="2800">
              <a:latin typeface="Garamond"/>
            </a:endParaRPr>
          </a:p>
          <a:p>
            <a:endParaRPr lang="en-GB" sz="2800" dirty="0">
              <a:latin typeface="Garamond"/>
              <a:cs typeface="Arial"/>
            </a:endParaRPr>
          </a:p>
          <a:p>
            <a:pPr marL="742950" indent="-742950">
              <a:buFont typeface="Wingdings"/>
              <a:buChar char="q"/>
            </a:pPr>
            <a:endParaRPr lang="en-GB" sz="2800" b="1" dirty="0">
              <a:latin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2733726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EDDE31-EBF6-05B4-9FB7-80B713E8C7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>
            <a:extLst>
              <a:ext uri="{FF2B5EF4-FFF2-40B4-BE49-F238E27FC236}">
                <a16:creationId xmlns:a16="http://schemas.microsoft.com/office/drawing/2014/main" id="{D95D5D2A-915D-0D60-2145-CF7A74F33E5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>
            <a:extLst>
              <a:ext uri="{FF2B5EF4-FFF2-40B4-BE49-F238E27FC236}">
                <a16:creationId xmlns:a16="http://schemas.microsoft.com/office/drawing/2014/main" id="{E66B4F5C-D086-5BE9-8870-77D04F913D43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1" name="CustomShape 2">
            <a:extLst>
              <a:ext uri="{FF2B5EF4-FFF2-40B4-BE49-F238E27FC236}">
                <a16:creationId xmlns:a16="http://schemas.microsoft.com/office/drawing/2014/main" id="{96F83699-F58F-DABA-0D25-AAEC42585248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>
            <a:extLst>
              <a:ext uri="{FF2B5EF4-FFF2-40B4-BE49-F238E27FC236}">
                <a16:creationId xmlns:a16="http://schemas.microsoft.com/office/drawing/2014/main" id="{2E1D3048-5B2D-0C1A-0EBB-9760B3E019C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3" name="TextShape 3">
            <a:extLst>
              <a:ext uri="{FF2B5EF4-FFF2-40B4-BE49-F238E27FC236}">
                <a16:creationId xmlns:a16="http://schemas.microsoft.com/office/drawing/2014/main" id="{933B6B96-4D13-E71F-4F50-7AD43DC2F550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054B86-CE64-3DC5-2170-CF5BA23FA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</p:spPr>
        <p:txBody>
          <a:bodyPr/>
          <a:lstStyle/>
          <a:p>
            <a:r>
              <a:rPr lang="en-GB" b="1" dirty="0" err="1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eduroam</a:t>
            </a:r>
            <a:r>
              <a:rPr lang="en-GB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 Compliance requirements – Security</a:t>
            </a:r>
            <a:endParaRPr lang="en-GB" altLang="en-US" b="1" dirty="0">
              <a:solidFill>
                <a:srgbClr val="7030A0"/>
              </a:solidFill>
              <a:latin typeface="Garamond"/>
              <a:ea typeface="+mn-ea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4496B2-0982-578C-9102-3BA444AC3038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604963"/>
            <a:ext cx="8229600" cy="3976687"/>
          </a:xfrm>
        </p:spPr>
        <p:txBody>
          <a:bodyPr lIns="0" tIns="0" rIns="0" bIns="0" anchor="ctr">
            <a:noAutofit/>
          </a:bodyPr>
          <a:lstStyle/>
          <a:p>
            <a:pPr marL="342900" indent="-342900">
              <a:buFont typeface="Wingdings"/>
              <a:buChar char="q"/>
            </a:pPr>
            <a:r>
              <a:rPr lang="en-GB" sz="2800" dirty="0">
                <a:latin typeface="Garamond"/>
                <a:ea typeface="Calibri"/>
                <a:cs typeface="Calibri"/>
              </a:rPr>
              <a:t>Use valid, trusted RADIUS server certificates (no self-signed)</a:t>
            </a:r>
            <a:endParaRPr lang="en-US" sz="2800">
              <a:latin typeface="Garamond"/>
            </a:endParaRPr>
          </a:p>
          <a:p>
            <a:pPr marL="342900" indent="-342900">
              <a:buFont typeface="Wingdings"/>
              <a:buChar char="q"/>
            </a:pPr>
            <a:r>
              <a:rPr lang="en-GB" sz="2800" dirty="0">
                <a:latin typeface="Garamond"/>
                <a:ea typeface="Calibri"/>
                <a:cs typeface="Calibri"/>
              </a:rPr>
              <a:t>Protect credentials: use anonymous outer identity</a:t>
            </a:r>
            <a:endParaRPr lang="en-GB" sz="2800">
              <a:latin typeface="Garamond"/>
            </a:endParaRPr>
          </a:p>
          <a:p>
            <a:pPr marL="342900" indent="-342900">
              <a:buFont typeface="Wingdings"/>
              <a:buChar char="q"/>
            </a:pPr>
            <a:r>
              <a:rPr lang="en-GB" sz="2800" dirty="0">
                <a:latin typeface="Garamond"/>
                <a:ea typeface="Calibri"/>
                <a:cs typeface="Calibri"/>
              </a:rPr>
              <a:t>No shared accounts; personal unique accounts only</a:t>
            </a:r>
            <a:endParaRPr lang="en-GB" sz="2800">
              <a:latin typeface="Garamond"/>
            </a:endParaRPr>
          </a:p>
          <a:p>
            <a:pPr marL="342900" indent="-342900">
              <a:buFont typeface="Wingdings"/>
              <a:buChar char="q"/>
            </a:pPr>
            <a:r>
              <a:rPr lang="en-GB" sz="2800" dirty="0">
                <a:latin typeface="Garamond"/>
                <a:ea typeface="Calibri"/>
                <a:cs typeface="Calibri"/>
              </a:rPr>
              <a:t>Maintain logs for troubleshooting and legal traceability</a:t>
            </a:r>
            <a:endParaRPr lang="en-GB" sz="2800">
              <a:latin typeface="Garamond"/>
            </a:endParaRPr>
          </a:p>
          <a:p>
            <a:pPr marL="342900" indent="-342900">
              <a:buFont typeface="Wingdings"/>
              <a:buChar char="q"/>
            </a:pPr>
            <a:r>
              <a:rPr lang="en-GB" sz="2800" dirty="0">
                <a:latin typeface="Garamond"/>
                <a:ea typeface="Calibri"/>
                <a:cs typeface="Calibri"/>
              </a:rPr>
              <a:t>Logs must include timestamps, MAC, IP, and authentication results</a:t>
            </a:r>
            <a:endParaRPr lang="en-GB" sz="2800">
              <a:latin typeface="Garamond"/>
            </a:endParaRPr>
          </a:p>
          <a:p>
            <a:pPr marL="342900" indent="-342900">
              <a:buFont typeface="Wingdings"/>
              <a:buChar char="q"/>
            </a:pPr>
            <a:endParaRPr lang="en-GB" sz="2800" dirty="0">
              <a:latin typeface="Garamond"/>
              <a:ea typeface="Calibri"/>
              <a:cs typeface="Calibri"/>
            </a:endParaRPr>
          </a:p>
          <a:p>
            <a:endParaRPr lang="en-GB" sz="2800" dirty="0">
              <a:latin typeface="Garamond"/>
              <a:cs typeface="Arial"/>
            </a:endParaRPr>
          </a:p>
          <a:p>
            <a:pPr marL="742950" indent="-742950">
              <a:buFont typeface="Wingdings"/>
              <a:buChar char="q"/>
            </a:pPr>
            <a:endParaRPr lang="en-GB" sz="2800" b="1" dirty="0">
              <a:latin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578884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10C7CE-6348-18F8-AE3C-088A016E48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>
            <a:extLst>
              <a:ext uri="{FF2B5EF4-FFF2-40B4-BE49-F238E27FC236}">
                <a16:creationId xmlns:a16="http://schemas.microsoft.com/office/drawing/2014/main" id="{A8744B32-40A5-B208-D860-9F598FF4076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>
            <a:extLst>
              <a:ext uri="{FF2B5EF4-FFF2-40B4-BE49-F238E27FC236}">
                <a16:creationId xmlns:a16="http://schemas.microsoft.com/office/drawing/2014/main" id="{8622E3F2-C7EB-C223-E30D-08060AE65957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1" name="CustomShape 2">
            <a:extLst>
              <a:ext uri="{FF2B5EF4-FFF2-40B4-BE49-F238E27FC236}">
                <a16:creationId xmlns:a16="http://schemas.microsoft.com/office/drawing/2014/main" id="{7DE7EECE-0932-2FF8-F5B3-A1ABAA79A636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>
            <a:extLst>
              <a:ext uri="{FF2B5EF4-FFF2-40B4-BE49-F238E27FC236}">
                <a16:creationId xmlns:a16="http://schemas.microsoft.com/office/drawing/2014/main" id="{D446B55A-B34E-40D9-5E64-36B597F5AFC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3" name="TextShape 3">
            <a:extLst>
              <a:ext uri="{FF2B5EF4-FFF2-40B4-BE49-F238E27FC236}">
                <a16:creationId xmlns:a16="http://schemas.microsoft.com/office/drawing/2014/main" id="{88C23133-DF4D-D60A-BB97-1307C1F049B2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9D0553-6B60-8FBF-64DB-FE2B07EA6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</p:spPr>
        <p:txBody>
          <a:bodyPr/>
          <a:lstStyle/>
          <a:p>
            <a:r>
              <a:rPr lang="en-GB" b="1" dirty="0" err="1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eduroam</a:t>
            </a:r>
            <a:r>
              <a:rPr lang="en-GB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 Compliance requirements – Policy</a:t>
            </a:r>
            <a:endParaRPr lang="en-GB" altLang="en-US" sz="3600" b="1" dirty="0">
              <a:solidFill>
                <a:srgbClr val="7030A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5ECE42-E2D6-D362-B911-903B59ED03CB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604963"/>
            <a:ext cx="8229600" cy="3976687"/>
          </a:xfrm>
        </p:spPr>
        <p:txBody>
          <a:bodyPr lIns="0" tIns="0" rIns="0" bIns="0" anchor="ctr">
            <a:noAutofit/>
          </a:bodyPr>
          <a:lstStyle/>
          <a:p>
            <a:endParaRPr lang="en-GB" sz="2800" dirty="0">
              <a:latin typeface="Garamond"/>
              <a:ea typeface="Calibri"/>
              <a:cs typeface="Arial"/>
            </a:endParaRPr>
          </a:p>
          <a:p>
            <a:pPr marL="457200" indent="-457200">
              <a:buFont typeface="Wingdings"/>
              <a:buChar char="q"/>
            </a:pPr>
            <a:r>
              <a:rPr lang="en-GB" sz="2800" dirty="0">
                <a:latin typeface="Garamond"/>
                <a:ea typeface="Calibri"/>
                <a:cs typeface="Calibri"/>
              </a:rPr>
              <a:t>Follow global </a:t>
            </a:r>
            <a:r>
              <a:rPr lang="en-GB" sz="2800" dirty="0" err="1">
                <a:latin typeface="Garamond"/>
                <a:ea typeface="Calibri"/>
                <a:cs typeface="Calibri"/>
              </a:rPr>
              <a:t>eduroam</a:t>
            </a:r>
            <a:r>
              <a:rPr lang="en-GB" sz="2800" dirty="0">
                <a:latin typeface="Garamond"/>
                <a:ea typeface="Calibri"/>
                <a:cs typeface="Calibri"/>
              </a:rPr>
              <a:t> policy and local NRO rules</a:t>
            </a:r>
            <a:endParaRPr lang="en-GB" sz="2800">
              <a:latin typeface="Garamond"/>
            </a:endParaRPr>
          </a:p>
          <a:p>
            <a:pPr marL="457200" indent="-457200">
              <a:buFont typeface="Wingdings"/>
              <a:buChar char="q"/>
            </a:pPr>
            <a:r>
              <a:rPr lang="en-GB" sz="2800" dirty="0">
                <a:latin typeface="Garamond"/>
                <a:ea typeface="Calibri"/>
                <a:cs typeface="Calibri"/>
              </a:rPr>
              <a:t>Retain logs for required legal period (6 months to 1 year)</a:t>
            </a:r>
            <a:endParaRPr lang="en-GB" sz="2800">
              <a:latin typeface="Garamond"/>
            </a:endParaRPr>
          </a:p>
          <a:p>
            <a:pPr marL="457200" indent="-457200">
              <a:buFont typeface="Wingdings"/>
              <a:buChar char="q"/>
            </a:pPr>
            <a:r>
              <a:rPr lang="en-GB" sz="2800" dirty="0">
                <a:latin typeface="Garamond"/>
                <a:ea typeface="Calibri"/>
                <a:cs typeface="Calibri"/>
              </a:rPr>
              <a:t>Provide support for home users and visiting users</a:t>
            </a:r>
            <a:endParaRPr lang="en-GB" sz="2800">
              <a:latin typeface="Garamond"/>
            </a:endParaRPr>
          </a:p>
          <a:p>
            <a:pPr marL="457200" indent="-457200">
              <a:buFont typeface="Wingdings"/>
              <a:buChar char="q"/>
            </a:pPr>
            <a:r>
              <a:rPr lang="en-GB" sz="2800" dirty="0">
                <a:latin typeface="Garamond"/>
                <a:ea typeface="Calibri"/>
                <a:cs typeface="Calibri"/>
              </a:rPr>
              <a:t>Ensure visiting users can connect without extra registration</a:t>
            </a:r>
            <a:endParaRPr lang="en-GB" sz="2800">
              <a:latin typeface="Garamond"/>
            </a:endParaRPr>
          </a:p>
          <a:p>
            <a:pPr marL="457200" indent="-457200">
              <a:buFont typeface="Wingdings"/>
              <a:buChar char="q"/>
            </a:pPr>
            <a:r>
              <a:rPr lang="en-GB" sz="2800" dirty="0">
                <a:latin typeface="Garamond"/>
                <a:ea typeface="Calibri"/>
                <a:cs typeface="Calibri"/>
              </a:rPr>
              <a:t>Participate in national/global monitoring services</a:t>
            </a:r>
            <a:endParaRPr lang="en-GB" sz="2800">
              <a:latin typeface="Garamond"/>
            </a:endParaRPr>
          </a:p>
          <a:p>
            <a:endParaRPr lang="en-GB" sz="2800" dirty="0">
              <a:latin typeface="Garamond"/>
              <a:ea typeface="Calibri"/>
              <a:cs typeface="Arial"/>
            </a:endParaRPr>
          </a:p>
          <a:p>
            <a:pPr marL="342900" indent="-342900">
              <a:buFont typeface="Wingdings"/>
              <a:buChar char="q"/>
            </a:pPr>
            <a:endParaRPr lang="en-GB" sz="2800" dirty="0">
              <a:latin typeface="Garamond"/>
              <a:ea typeface="Calibri"/>
              <a:cs typeface="Calibri"/>
            </a:endParaRPr>
          </a:p>
          <a:p>
            <a:pPr marL="342900" indent="-342900">
              <a:buFont typeface="Wingdings"/>
              <a:buChar char="q"/>
            </a:pPr>
            <a:endParaRPr lang="en-GB" sz="2800" dirty="0">
              <a:latin typeface="Garamond"/>
              <a:cs typeface="Arial"/>
            </a:endParaRPr>
          </a:p>
          <a:p>
            <a:pPr marL="742950" indent="-742950">
              <a:buFont typeface="Wingdings"/>
              <a:buChar char="q"/>
            </a:pPr>
            <a:endParaRPr lang="en-GB" sz="2800" b="1" dirty="0">
              <a:latin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3501334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A90C81-06B0-FB4B-4386-7FD20D3E11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>
            <a:extLst>
              <a:ext uri="{FF2B5EF4-FFF2-40B4-BE49-F238E27FC236}">
                <a16:creationId xmlns:a16="http://schemas.microsoft.com/office/drawing/2014/main" id="{F832A731-1F3F-0AFD-2EB0-4BCBA4880A7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>
            <a:extLst>
              <a:ext uri="{FF2B5EF4-FFF2-40B4-BE49-F238E27FC236}">
                <a16:creationId xmlns:a16="http://schemas.microsoft.com/office/drawing/2014/main" id="{7866DAAD-5302-4CD0-04DA-805CFFAE276C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1" name="CustomShape 2">
            <a:extLst>
              <a:ext uri="{FF2B5EF4-FFF2-40B4-BE49-F238E27FC236}">
                <a16:creationId xmlns:a16="http://schemas.microsoft.com/office/drawing/2014/main" id="{1DEE5A5D-E8C8-A53C-B587-43F1CA79F077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>
            <a:extLst>
              <a:ext uri="{FF2B5EF4-FFF2-40B4-BE49-F238E27FC236}">
                <a16:creationId xmlns:a16="http://schemas.microsoft.com/office/drawing/2014/main" id="{36B8733B-4CA3-189F-DBE1-186704FC94CD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3" name="TextShape 3">
            <a:extLst>
              <a:ext uri="{FF2B5EF4-FFF2-40B4-BE49-F238E27FC236}">
                <a16:creationId xmlns:a16="http://schemas.microsoft.com/office/drawing/2014/main" id="{228A1879-1F12-F6C2-89B9-A35ACBAA9B79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F4762C-0152-DED6-883B-1989B7D5A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</p:spPr>
        <p:txBody>
          <a:bodyPr/>
          <a:lstStyle/>
          <a:p>
            <a:r>
              <a:rPr lang="en-GB" b="1" err="1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eduroam</a:t>
            </a:r>
            <a:r>
              <a:rPr lang="en-GB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 Compliance requirements – Summary</a:t>
            </a:r>
            <a:r>
              <a:rPr lang="en-GB" altLang="en-US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 </a:t>
            </a:r>
            <a:endParaRPr lang="en-US" b="1">
              <a:solidFill>
                <a:srgbClr val="7030A0"/>
              </a:solidFill>
              <a:latin typeface="Garamond"/>
              <a:ea typeface="+mn-ea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28BED0-F4C2-5CCC-5C27-C8BFC21D3B22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604963"/>
            <a:ext cx="8229600" cy="3976687"/>
          </a:xfrm>
        </p:spPr>
        <p:txBody>
          <a:bodyPr lIns="0" tIns="0" rIns="0" bIns="0" anchor="ctr">
            <a:noAutofit/>
          </a:bodyPr>
          <a:lstStyle/>
          <a:p>
            <a:endParaRPr lang="en-GB" sz="2800" dirty="0">
              <a:latin typeface="Garamond"/>
              <a:ea typeface="Calibri"/>
              <a:cs typeface="Arial"/>
            </a:endParaRPr>
          </a:p>
          <a:p>
            <a:endParaRPr lang="en-GB" sz="2800" dirty="0">
              <a:latin typeface="Garamond"/>
              <a:ea typeface="Calibri"/>
              <a:cs typeface="Calibri"/>
            </a:endParaRPr>
          </a:p>
          <a:p>
            <a:endParaRPr lang="en-GB" sz="2800" dirty="0">
              <a:latin typeface="Garamond"/>
              <a:ea typeface="Calibri"/>
              <a:cs typeface="Calibri"/>
            </a:endParaRPr>
          </a:p>
          <a:p>
            <a:r>
              <a:rPr lang="en-GB" sz="2800" dirty="0">
                <a:latin typeface="Garamond"/>
                <a:ea typeface="Calibri"/>
                <a:cs typeface="Calibri"/>
              </a:rPr>
              <a:t>To be </a:t>
            </a:r>
            <a:r>
              <a:rPr lang="en-GB" sz="2800" dirty="0" err="1">
                <a:latin typeface="Garamond"/>
                <a:ea typeface="Calibri"/>
                <a:cs typeface="Calibri"/>
              </a:rPr>
              <a:t>eduroam</a:t>
            </a:r>
            <a:r>
              <a:rPr lang="en-GB" sz="2800" dirty="0">
                <a:latin typeface="Garamond"/>
                <a:ea typeface="Calibri"/>
                <a:cs typeface="Calibri"/>
              </a:rPr>
              <a:t>-compliant, an institution must:</a:t>
            </a:r>
            <a:endParaRPr lang="en-GB" sz="2800">
              <a:latin typeface="Garamond"/>
              <a:ea typeface="Calibri"/>
              <a:cs typeface="Calibri"/>
            </a:endParaRPr>
          </a:p>
          <a:p>
            <a:r>
              <a:rPr lang="en-GB" sz="2800" dirty="0">
                <a:latin typeface="Garamond"/>
                <a:ea typeface="Calibri"/>
                <a:cs typeface="Calibri"/>
              </a:rPr>
              <a:t>1. Broadcast '</a:t>
            </a:r>
            <a:r>
              <a:rPr lang="en-GB" sz="2800" err="1">
                <a:latin typeface="Garamond"/>
                <a:ea typeface="Calibri"/>
                <a:cs typeface="Calibri"/>
              </a:rPr>
              <a:t>eduroam</a:t>
            </a:r>
            <a:r>
              <a:rPr lang="en-GB" sz="2800" dirty="0">
                <a:latin typeface="Garamond"/>
                <a:ea typeface="Calibri"/>
                <a:cs typeface="Calibri"/>
              </a:rPr>
              <a:t>' SSID with WPA2/WPA3-Enterprise.</a:t>
            </a:r>
            <a:endParaRPr lang="en-GB" sz="2800">
              <a:latin typeface="Garamond"/>
            </a:endParaRPr>
          </a:p>
          <a:p>
            <a:r>
              <a:rPr lang="en-GB" sz="2800" dirty="0">
                <a:latin typeface="Garamond"/>
                <a:ea typeface="Calibri"/>
                <a:cs typeface="Calibri"/>
              </a:rPr>
              <a:t>2. Use 802.1X with secure EAP methods.</a:t>
            </a:r>
            <a:endParaRPr lang="en-GB" sz="2800">
              <a:latin typeface="Garamond"/>
            </a:endParaRPr>
          </a:p>
          <a:p>
            <a:r>
              <a:rPr lang="en-GB" sz="2800" dirty="0">
                <a:latin typeface="Garamond"/>
                <a:ea typeface="Calibri"/>
                <a:cs typeface="Calibri"/>
              </a:rPr>
              <a:t>3. Operate a RADIUS server linked to the NRO/global infrastructure.</a:t>
            </a:r>
            <a:endParaRPr lang="en-GB" sz="2800">
              <a:latin typeface="Garamond"/>
            </a:endParaRPr>
          </a:p>
          <a:p>
            <a:r>
              <a:rPr lang="en-GB" sz="2800" dirty="0">
                <a:latin typeface="Garamond"/>
                <a:ea typeface="Calibri"/>
                <a:cs typeface="Calibri"/>
              </a:rPr>
              <a:t>4. Protect credentials and maintain logs.</a:t>
            </a:r>
            <a:endParaRPr lang="en-GB" sz="2800">
              <a:latin typeface="Garamond"/>
            </a:endParaRPr>
          </a:p>
          <a:p>
            <a:r>
              <a:rPr lang="en-GB" sz="2800" dirty="0">
                <a:latin typeface="Garamond"/>
                <a:ea typeface="Calibri"/>
                <a:cs typeface="Calibri"/>
              </a:rPr>
              <a:t>5. Follow national and global </a:t>
            </a:r>
            <a:r>
              <a:rPr lang="en-GB" sz="2800" err="1">
                <a:latin typeface="Garamond"/>
                <a:ea typeface="Calibri"/>
                <a:cs typeface="Calibri"/>
              </a:rPr>
              <a:t>eduroam</a:t>
            </a:r>
            <a:r>
              <a:rPr lang="en-GB" sz="2800" dirty="0">
                <a:latin typeface="Garamond"/>
                <a:ea typeface="Calibri"/>
                <a:cs typeface="Calibri"/>
              </a:rPr>
              <a:t> policy guidelines.</a:t>
            </a:r>
            <a:endParaRPr lang="en-GB" sz="2800">
              <a:latin typeface="Garamond"/>
            </a:endParaRPr>
          </a:p>
          <a:p>
            <a:pPr marL="457200" indent="-457200">
              <a:buFont typeface="Wingdings"/>
              <a:buChar char="q"/>
            </a:pPr>
            <a:endParaRPr lang="en-GB" sz="2800" dirty="0">
              <a:latin typeface="Garamond"/>
              <a:ea typeface="Calibri"/>
              <a:cs typeface="Calibri"/>
            </a:endParaRPr>
          </a:p>
          <a:p>
            <a:endParaRPr lang="en-GB" sz="2800" dirty="0">
              <a:latin typeface="Garamond"/>
              <a:ea typeface="Calibri"/>
              <a:cs typeface="Arial"/>
            </a:endParaRPr>
          </a:p>
          <a:p>
            <a:pPr marL="342900" indent="-342900">
              <a:buFont typeface="Wingdings"/>
              <a:buChar char="q"/>
            </a:pPr>
            <a:endParaRPr lang="en-GB" sz="2800" dirty="0">
              <a:latin typeface="Garamond"/>
              <a:ea typeface="Calibri"/>
              <a:cs typeface="Calibri"/>
            </a:endParaRPr>
          </a:p>
          <a:p>
            <a:pPr marL="342900" indent="-342900">
              <a:buFont typeface="Wingdings"/>
              <a:buChar char="q"/>
            </a:pPr>
            <a:endParaRPr lang="en-GB" sz="2800" dirty="0">
              <a:latin typeface="Garamond"/>
              <a:cs typeface="Arial"/>
            </a:endParaRPr>
          </a:p>
          <a:p>
            <a:pPr marL="742950" indent="-742950">
              <a:buFont typeface="Wingdings"/>
              <a:buChar char="q"/>
            </a:pPr>
            <a:endParaRPr lang="en-GB" sz="2800" b="1" dirty="0">
              <a:latin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3409197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E406D5-5A50-EC2C-E51D-FAA09F3199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>
            <a:extLst>
              <a:ext uri="{FF2B5EF4-FFF2-40B4-BE49-F238E27FC236}">
                <a16:creationId xmlns:a16="http://schemas.microsoft.com/office/drawing/2014/main" id="{7E12BBD2-BB1D-CA59-584B-C365C325CFA4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>
            <a:extLst>
              <a:ext uri="{FF2B5EF4-FFF2-40B4-BE49-F238E27FC236}">
                <a16:creationId xmlns:a16="http://schemas.microsoft.com/office/drawing/2014/main" id="{FA78AE4D-CA23-CB1C-4E39-4F86AB180797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1" name="CustomShape 2">
            <a:extLst>
              <a:ext uri="{FF2B5EF4-FFF2-40B4-BE49-F238E27FC236}">
                <a16:creationId xmlns:a16="http://schemas.microsoft.com/office/drawing/2014/main" id="{37BD2503-7587-C3EE-5716-C5B0E8613CF6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>
            <a:extLst>
              <a:ext uri="{FF2B5EF4-FFF2-40B4-BE49-F238E27FC236}">
                <a16:creationId xmlns:a16="http://schemas.microsoft.com/office/drawing/2014/main" id="{B94F072E-0F13-5179-2538-8EA3BCA3FD27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3" name="TextShape 3">
            <a:extLst>
              <a:ext uri="{FF2B5EF4-FFF2-40B4-BE49-F238E27FC236}">
                <a16:creationId xmlns:a16="http://schemas.microsoft.com/office/drawing/2014/main" id="{242BF0DC-E476-430D-540D-FBD0FFE8139A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A12C81-D319-AA73-8C7A-49743F5B3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</p:spPr>
        <p:txBody>
          <a:bodyPr/>
          <a:lstStyle/>
          <a:p>
            <a:r>
              <a:rPr lang="en-GB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Joining national/regional federations </a:t>
            </a:r>
            <a:r>
              <a:rPr lang="en-GB" altLang="en-US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 </a:t>
            </a:r>
            <a:endParaRPr lang="en-US" b="1">
              <a:solidFill>
                <a:srgbClr val="7030A0"/>
              </a:solidFill>
              <a:latin typeface="Garamond"/>
              <a:ea typeface="+mn-ea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C31647-FEA3-E690-518F-A8E7FB885728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604963"/>
            <a:ext cx="8229600" cy="3976687"/>
          </a:xfrm>
        </p:spPr>
        <p:txBody>
          <a:bodyPr lIns="0" tIns="0" rIns="0" bIns="0" anchor="ctr">
            <a:noAutofit/>
          </a:bodyPr>
          <a:lstStyle/>
          <a:p>
            <a:endParaRPr lang="en-GB" sz="2800" dirty="0">
              <a:solidFill>
                <a:srgbClr val="333333"/>
              </a:solidFill>
              <a:highlight>
                <a:srgbClr val="FFFFFF"/>
              </a:highlight>
              <a:latin typeface="Garamond"/>
            </a:endParaRPr>
          </a:p>
          <a:p>
            <a:endParaRPr lang="en-GB" sz="2800" dirty="0">
              <a:solidFill>
                <a:srgbClr val="333333"/>
              </a:solidFill>
              <a:highlight>
                <a:srgbClr val="FFFFFF"/>
              </a:highlight>
              <a:latin typeface="Garamond"/>
            </a:endParaRPr>
          </a:p>
          <a:p>
            <a:pPr algn="l"/>
            <a:r>
              <a:rPr lang="en-GB" sz="28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To join </a:t>
            </a:r>
            <a:r>
              <a:rPr lang="en-GB" sz="2800" b="0" i="0" dirty="0" err="1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eduroam</a:t>
            </a:r>
            <a:r>
              <a:rPr lang="en-GB" sz="28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, follow these steps:</a:t>
            </a:r>
            <a:endParaRPr lang="en-GB"/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Step 1: Contact KENET (Kenya Education Network), the national </a:t>
            </a:r>
            <a:r>
              <a:rPr lang="en-GB" sz="2800" b="0" i="0" err="1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eduroam</a:t>
            </a:r>
            <a:r>
              <a:rPr lang="en-GB" sz="28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 operator in Kenya, to express your interest in joining </a:t>
            </a:r>
            <a:r>
              <a:rPr lang="en-GB" sz="2800" b="0" i="0" err="1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eduroam</a:t>
            </a:r>
            <a:r>
              <a:rPr lang="en-GB" sz="28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Step 2: KENET will assess your institution’s readiness and provide initial requirements and documentation.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Step 3: Sign the necessary agreements to formalize your institution’s participation in </a:t>
            </a:r>
            <a:r>
              <a:rPr lang="en-GB" sz="2800" b="0" i="0" err="1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eduroam</a:t>
            </a:r>
            <a:r>
              <a:rPr lang="en-GB" sz="28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Configure the server to communicate with the KENET </a:t>
            </a:r>
            <a:r>
              <a:rPr lang="en-GB" sz="2800" b="0" i="0" dirty="0" err="1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eduroam</a:t>
            </a:r>
            <a:r>
              <a:rPr lang="en-GB" sz="28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 RADIUS server</a:t>
            </a:r>
          </a:p>
          <a:p>
            <a:pPr algn="l"/>
            <a:r>
              <a:rPr lang="en-GB" sz="2800" dirty="0">
                <a:solidFill>
                  <a:srgbClr val="333333"/>
                </a:solidFill>
                <a:highlight>
                  <a:srgbClr val="FFFFFF"/>
                </a:highlight>
                <a:latin typeface="Garamond"/>
              </a:rPr>
              <a:t>Source: www.eduroam.ac.ke</a:t>
            </a:r>
            <a:endParaRPr lang="en-GB" sz="2800" b="0" i="0" dirty="0">
              <a:solidFill>
                <a:srgbClr val="333333"/>
              </a:solidFill>
              <a:effectLst/>
              <a:highlight>
                <a:srgbClr val="FFFFFF"/>
              </a:highlight>
              <a:latin typeface="Garamond"/>
            </a:endParaRPr>
          </a:p>
          <a:p>
            <a:endParaRPr lang="en-GB" sz="2800" b="1" dirty="0">
              <a:latin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22476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0AE398-7A37-AC5C-3047-DC05FC4B7D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>
            <a:extLst>
              <a:ext uri="{FF2B5EF4-FFF2-40B4-BE49-F238E27FC236}">
                <a16:creationId xmlns:a16="http://schemas.microsoft.com/office/drawing/2014/main" id="{C966B565-5A5C-F192-D99D-74B3D882F8CF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>
            <a:extLst>
              <a:ext uri="{FF2B5EF4-FFF2-40B4-BE49-F238E27FC236}">
                <a16:creationId xmlns:a16="http://schemas.microsoft.com/office/drawing/2014/main" id="{4339F80E-B224-A87F-8A14-50C043244539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1" name="CustomShape 2">
            <a:extLst>
              <a:ext uri="{FF2B5EF4-FFF2-40B4-BE49-F238E27FC236}">
                <a16:creationId xmlns:a16="http://schemas.microsoft.com/office/drawing/2014/main" id="{78473016-F3D4-4337-8693-E0A035BC1AA9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>
            <a:extLst>
              <a:ext uri="{FF2B5EF4-FFF2-40B4-BE49-F238E27FC236}">
                <a16:creationId xmlns:a16="http://schemas.microsoft.com/office/drawing/2014/main" id="{4D27F408-1C04-CE08-A27A-9D18F58E37D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3" name="TextShape 3">
            <a:extLst>
              <a:ext uri="{FF2B5EF4-FFF2-40B4-BE49-F238E27FC236}">
                <a16:creationId xmlns:a16="http://schemas.microsoft.com/office/drawing/2014/main" id="{532B14C1-B353-2FEF-E28E-ADF6C3500F0B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C35DF4-6D41-FD42-D5AD-12C172F06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</p:spPr>
        <p:txBody>
          <a:bodyPr/>
          <a:lstStyle/>
          <a:p>
            <a:r>
              <a:rPr lang="en-GB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Joining national/regional federations </a:t>
            </a:r>
            <a:r>
              <a:rPr lang="en-GB" altLang="en-US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 </a:t>
            </a:r>
            <a:endParaRPr lang="en-US" b="1">
              <a:solidFill>
                <a:srgbClr val="7030A0"/>
              </a:solidFill>
              <a:latin typeface="Garamond"/>
              <a:ea typeface="+mn-ea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017DB8-83C5-3854-2B1C-D0CC3C756CD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604963"/>
            <a:ext cx="8229600" cy="3976687"/>
          </a:xfrm>
        </p:spPr>
        <p:txBody>
          <a:bodyPr>
            <a:normAutofit/>
          </a:bodyPr>
          <a:lstStyle/>
          <a:p>
            <a:pPr algn="l"/>
            <a:r>
              <a:rPr lang="en-GB" sz="2800" b="1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What are the ongoing responsibilities after joining </a:t>
            </a:r>
            <a:r>
              <a:rPr lang="en-GB" sz="2800" b="1" i="0" err="1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eduroam</a:t>
            </a:r>
            <a:r>
              <a:rPr lang="en-GB" sz="2800" b="1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?</a:t>
            </a:r>
          </a:p>
          <a:p>
            <a:pPr algn="l"/>
            <a:r>
              <a:rPr lang="en-GB" sz="28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After joining </a:t>
            </a:r>
            <a:r>
              <a:rPr lang="en-GB" sz="2800" b="0" i="0" err="1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eduroam</a:t>
            </a:r>
            <a:r>
              <a:rPr lang="en-GB" sz="28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, your institution has the following responsibilities: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sz="28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Maintenance: Regularly maintain and update your RADIUS server and wireless infrastructure.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sz="28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Support: Provide support to your users and troubleshoot connectivity issues.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sz="28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Compliance: Ensure compliance with </a:t>
            </a:r>
            <a:r>
              <a:rPr lang="en-GB" sz="2800" b="0" i="0" err="1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eduroam</a:t>
            </a:r>
            <a:r>
              <a:rPr lang="en-GB" sz="28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Garamond"/>
              </a:rPr>
              <a:t> policies and data protection regulations.</a:t>
            </a:r>
            <a:endParaRPr lang="en-GB" sz="2800" b="1">
              <a:latin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20755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18AB2F-254F-F6E2-A004-2AD9EBC8D0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>
            <a:extLst>
              <a:ext uri="{FF2B5EF4-FFF2-40B4-BE49-F238E27FC236}">
                <a16:creationId xmlns:a16="http://schemas.microsoft.com/office/drawing/2014/main" id="{C070F6F2-CC77-AA5A-F38A-683BC7BCC678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>
            <a:extLst>
              <a:ext uri="{FF2B5EF4-FFF2-40B4-BE49-F238E27FC236}">
                <a16:creationId xmlns:a16="http://schemas.microsoft.com/office/drawing/2014/main" id="{39B98098-7F77-A7A8-4ECC-5A0A7EE4E0AD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1" name="CustomShape 2">
            <a:extLst>
              <a:ext uri="{FF2B5EF4-FFF2-40B4-BE49-F238E27FC236}">
                <a16:creationId xmlns:a16="http://schemas.microsoft.com/office/drawing/2014/main" id="{E23343A5-CD09-B6E4-78E4-08EB364DCAE4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>
            <a:extLst>
              <a:ext uri="{FF2B5EF4-FFF2-40B4-BE49-F238E27FC236}">
                <a16:creationId xmlns:a16="http://schemas.microsoft.com/office/drawing/2014/main" id="{4EE6B067-8FD4-6E51-D11B-4BA27BD89E07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3" name="TextShape 3">
            <a:extLst>
              <a:ext uri="{FF2B5EF4-FFF2-40B4-BE49-F238E27FC236}">
                <a16:creationId xmlns:a16="http://schemas.microsoft.com/office/drawing/2014/main" id="{F5502E46-C996-C686-E9E4-477E9F8CAD6D}"/>
              </a:ext>
            </a:extLst>
          </p:cNvPr>
          <p:cNvSpPr txBox="1"/>
          <p:nvPr/>
        </p:nvSpPr>
        <p:spPr>
          <a:xfrm>
            <a:off x="1371600" y="1488240"/>
            <a:ext cx="6400440" cy="415008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 dirty="0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DD3A6E-574D-3D3D-C8A8-06EB18EBA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</p:spPr>
        <p:txBody>
          <a:bodyPr/>
          <a:lstStyle/>
          <a:p>
            <a:r>
              <a:rPr lang="en-GB" sz="3600" b="1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Using </a:t>
            </a:r>
            <a:r>
              <a:rPr lang="en-GB" sz="3600" b="1" dirty="0" err="1">
                <a:solidFill>
                  <a:srgbClr val="7030A0"/>
                </a:solidFill>
                <a:latin typeface="+mn-lt"/>
                <a:ea typeface="+mn-ea"/>
                <a:cs typeface="+mn-cs"/>
              </a:rPr>
              <a:t>eduroam</a:t>
            </a:r>
            <a:r>
              <a:rPr lang="en-GB" sz="3600" b="1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 CAT (Configuration Assistant Tool)</a:t>
            </a:r>
            <a:r>
              <a:rPr lang="en-GB" altLang="en-US" sz="3600" b="1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 </a:t>
            </a:r>
            <a:endParaRPr lang="en-US" sz="3600" b="1" dirty="0">
              <a:solidFill>
                <a:srgbClr val="7030A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A5A5E1-44F2-DB99-24CE-4919BB601E65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604963"/>
            <a:ext cx="8229600" cy="446931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Garamond"/>
                <a:ea typeface="Open Sans"/>
                <a:cs typeface="Open Sans"/>
              </a:rPr>
              <a:t>Customised installers developed for </a:t>
            </a:r>
            <a:r>
              <a:rPr lang="en-US" sz="2800" dirty="0" err="1">
                <a:latin typeface="Garamond"/>
              </a:rPr>
              <a:t>organisations</a:t>
            </a:r>
            <a:r>
              <a:rPr lang="en-US" sz="2800" dirty="0">
                <a:latin typeface="Garamond"/>
              </a:rPr>
              <a:t> to on-board their students and staff onto </a:t>
            </a:r>
            <a:r>
              <a:rPr lang="en-US" sz="2800" dirty="0" err="1">
                <a:latin typeface="Garamond"/>
              </a:rPr>
              <a:t>eduroam</a:t>
            </a:r>
            <a:r>
              <a:rPr lang="en-US" sz="2800" dirty="0">
                <a:latin typeface="Garamond"/>
              </a:rPr>
              <a:t>.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Garamond"/>
              </a:rPr>
              <a:t> </a:t>
            </a:r>
            <a:r>
              <a:rPr lang="en-US" sz="2800" err="1">
                <a:latin typeface="Garamond"/>
              </a:rPr>
              <a:t>Eduroam</a:t>
            </a:r>
            <a:r>
              <a:rPr lang="en-US" sz="2800" dirty="0">
                <a:latin typeface="Garamond"/>
              </a:rPr>
              <a:t> CAT is offered ways for a wide range of different devices (iOS, Android or Windows) to connect to </a:t>
            </a:r>
            <a:r>
              <a:rPr lang="en-US" sz="2800" err="1">
                <a:latin typeface="Garamond"/>
              </a:rPr>
              <a:t>eduroam</a:t>
            </a:r>
            <a:r>
              <a:rPr lang="en-US" sz="2800" dirty="0">
                <a:latin typeface="Garamond"/>
              </a:rPr>
              <a:t>. However recent changes to the way some operating systems work has meant the CAT alone cannot provide the support needed and so </a:t>
            </a:r>
            <a:r>
              <a:rPr lang="en-US" sz="2800" b="1" err="1">
                <a:latin typeface="Garamond"/>
              </a:rPr>
              <a:t>geteduroam</a:t>
            </a:r>
            <a:r>
              <a:rPr lang="en-US" sz="2800" b="1" dirty="0">
                <a:latin typeface="Garamond"/>
              </a:rPr>
              <a:t> </a:t>
            </a:r>
            <a:r>
              <a:rPr lang="en-US" sz="2800" dirty="0">
                <a:latin typeface="Garamond"/>
              </a:rPr>
              <a:t>was developed.</a:t>
            </a:r>
            <a:endParaRPr lang="en-GB" sz="2800" dirty="0">
              <a:latin typeface="Garamond"/>
              <a:ea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080979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FACE7A-B0B9-00F7-BA45-3A83829D8F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>
            <a:extLst>
              <a:ext uri="{FF2B5EF4-FFF2-40B4-BE49-F238E27FC236}">
                <a16:creationId xmlns:a16="http://schemas.microsoft.com/office/drawing/2014/main" id="{A6D690F3-027F-EA5F-BE35-815F645D1D08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>
            <a:extLst>
              <a:ext uri="{FF2B5EF4-FFF2-40B4-BE49-F238E27FC236}">
                <a16:creationId xmlns:a16="http://schemas.microsoft.com/office/drawing/2014/main" id="{BAD1F8A9-9DB7-FD47-6CBB-6BAAC5063B31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1" name="CustomShape 2">
            <a:extLst>
              <a:ext uri="{FF2B5EF4-FFF2-40B4-BE49-F238E27FC236}">
                <a16:creationId xmlns:a16="http://schemas.microsoft.com/office/drawing/2014/main" id="{9706B8A9-4226-8DC1-8AB2-12A97C342CA1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>
            <a:extLst>
              <a:ext uri="{FF2B5EF4-FFF2-40B4-BE49-F238E27FC236}">
                <a16:creationId xmlns:a16="http://schemas.microsoft.com/office/drawing/2014/main" id="{A66921F4-B50C-610A-804F-DB71C99CCB54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3" name="TextShape 3">
            <a:extLst>
              <a:ext uri="{FF2B5EF4-FFF2-40B4-BE49-F238E27FC236}">
                <a16:creationId xmlns:a16="http://schemas.microsoft.com/office/drawing/2014/main" id="{5461C9A4-8ED2-F00B-B07F-DB80803A338C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4699EDA-8AF1-F27C-5E1D-572141E8B2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79728"/>
              </p:ext>
            </p:extLst>
          </p:nvPr>
        </p:nvGraphicFramePr>
        <p:xfrm>
          <a:off x="655608" y="1854360"/>
          <a:ext cx="7901796" cy="3179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5449">
                  <a:extLst>
                    <a:ext uri="{9D8B030D-6E8A-4147-A177-3AD203B41FA5}">
                      <a16:colId xmlns:a16="http://schemas.microsoft.com/office/drawing/2014/main" val="695473084"/>
                    </a:ext>
                  </a:extLst>
                </a:gridCol>
                <a:gridCol w="1953085">
                  <a:extLst>
                    <a:ext uri="{9D8B030D-6E8A-4147-A177-3AD203B41FA5}">
                      <a16:colId xmlns:a16="http://schemas.microsoft.com/office/drawing/2014/main" val="3674346207"/>
                    </a:ext>
                  </a:extLst>
                </a:gridCol>
                <a:gridCol w="1997813">
                  <a:extLst>
                    <a:ext uri="{9D8B030D-6E8A-4147-A177-3AD203B41FA5}">
                      <a16:colId xmlns:a16="http://schemas.microsoft.com/office/drawing/2014/main" val="631942970"/>
                    </a:ext>
                  </a:extLst>
                </a:gridCol>
                <a:gridCol w="1975449">
                  <a:extLst>
                    <a:ext uri="{9D8B030D-6E8A-4147-A177-3AD203B41FA5}">
                      <a16:colId xmlns:a16="http://schemas.microsoft.com/office/drawing/2014/main" val="3709853796"/>
                    </a:ext>
                  </a:extLst>
                </a:gridCol>
              </a:tblGrid>
              <a:tr h="549578"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Android 8 and higher</a:t>
                      </a:r>
                      <a:endParaRPr lang="en-K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Windows 8 and newer</a:t>
                      </a:r>
                      <a:endParaRPr lang="en-K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MacOS (10.15 or newer)</a:t>
                      </a:r>
                      <a:endParaRPr lang="en-K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Linux</a:t>
                      </a:r>
                      <a:endParaRPr lang="en-K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2058984"/>
                  </a:ext>
                </a:extLst>
              </a:tr>
              <a:tr h="2539296"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Download the </a:t>
                      </a:r>
                      <a:r>
                        <a:rPr lang="en-GB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eduroam</a:t>
                      </a: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 CAT app </a:t>
                      </a: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br>
                        <a:rPr lang="en-GB" dirty="0"/>
                      </a:b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get your config from </a:t>
                      </a:r>
                      <a:r>
                        <a:rPr lang="en-GB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eduroam</a:t>
                      </a: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 CAT</a:t>
                      </a:r>
                      <a:endParaRPr lang="en-GB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K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Download installer from </a:t>
                      </a:r>
                      <a:r>
                        <a:rPr lang="en-GB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eduroam</a:t>
                      </a: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 CAT</a:t>
                      </a:r>
                      <a:br>
                        <a:rPr lang="en-GB" dirty="0"/>
                      </a:br>
                      <a:br>
                        <a:rPr lang="en-GB" dirty="0"/>
                      </a:br>
                      <a:endParaRPr lang="en-K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Get a .</a:t>
                      </a:r>
                      <a:r>
                        <a:rPr lang="en-GB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mobileconfig</a:t>
                      </a: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 from </a:t>
                      </a:r>
                      <a:r>
                        <a:rPr lang="en-GB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eduroam</a:t>
                      </a: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 CAT</a:t>
                      </a:r>
                      <a:br>
                        <a:rPr lang="en-GB" dirty="0"/>
                      </a:br>
                      <a:br>
                        <a:rPr lang="en-GB" dirty="0"/>
                      </a:br>
                      <a:endParaRPr lang="en-K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Get an installation script from </a:t>
                      </a:r>
                      <a:r>
                        <a:rPr lang="en-GB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eduroam</a:t>
                      </a: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 CAT</a:t>
                      </a:r>
                      <a:br>
                        <a:rPr lang="en-GB" dirty="0"/>
                      </a:br>
                      <a:br>
                        <a:rPr lang="en-GB" dirty="0"/>
                      </a:br>
                      <a:endParaRPr lang="en-K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8618636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F09732AA-8CB0-B3CC-14F3-95F68B362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Using </a:t>
            </a:r>
            <a:r>
              <a:rPr lang="en-GB" dirty="0" err="1"/>
              <a:t>eduroam</a:t>
            </a:r>
            <a:r>
              <a:rPr lang="en-GB" dirty="0"/>
              <a:t> CAT (Configuration Assistant Tool)</a:t>
            </a:r>
            <a:r>
              <a:rPr lang="en-GB" altLang="en-US" dirty="0"/>
              <a:t> 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B69187-DCD8-BA3F-2CC4-F045DBB12C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8044" y="4557472"/>
            <a:ext cx="1428750" cy="4095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8231277-535D-E8E2-DBAF-F681EC05412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31856" y="4538422"/>
            <a:ext cx="1476375" cy="4286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29DD236-B1F7-2901-F94F-55CCC5CDC71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36531" y="4562234"/>
            <a:ext cx="1381125" cy="381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224C11D-3A3F-14C7-7B4C-B405B12EA22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54558" y="4733684"/>
            <a:ext cx="1457325" cy="4191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618628A-6724-0E68-B007-9B5DD80D5E9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 dirty="0"/>
          </a:p>
          <a:p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14303932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6670FCDB408B45A1CCD46187AB097C" ma:contentTypeVersion="3" ma:contentTypeDescription="Create a new document." ma:contentTypeScope="" ma:versionID="adddddf687b63769b37d357fbae21d99">
  <xsd:schema xmlns:xsd="http://www.w3.org/2001/XMLSchema" xmlns:xs="http://www.w3.org/2001/XMLSchema" xmlns:p="http://schemas.microsoft.com/office/2006/metadata/properties" xmlns:ns2="9826cf9b-3860-474d-8bea-96b345f44a5f" targetNamespace="http://schemas.microsoft.com/office/2006/metadata/properties" ma:root="true" ma:fieldsID="ef44c3ff4c430623ddfe7b97f3fb4f86" ns2:_="">
    <xsd:import namespace="9826cf9b-3860-474d-8bea-96b345f44a5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26cf9b-3860-474d-8bea-96b345f44a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1FE02E9-C3BE-4B3A-B39B-0A5CC61EB3FF}">
  <ds:schemaRefs>
    <ds:schemaRef ds:uri="http://purl.org/dc/terms/"/>
    <ds:schemaRef ds:uri="68c89998-82d1-4128-ac1d-207564457bf8"/>
    <ds:schemaRef ds:uri="http://schemas.microsoft.com/office/infopath/2007/PartnerControls"/>
    <ds:schemaRef ds:uri="28d59f58-bf52-4fd4-97d1-0d5af4e08db1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383D01C-3821-4FBA-BCA0-901C4844C23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B0BD606-FED1-4705-BEC2-7387C6B0B3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26cf9b-3860-474d-8bea-96b345f44a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5da8e6d1-3490-4b80-a7e7-0f351c4b685d}" enabled="0" method="" siteId="{5da8e6d1-3490-4b80-a7e7-0f351c4b685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2334</TotalTime>
  <Words>761</Words>
  <Application>Microsoft Office PowerPoint</Application>
  <PresentationFormat>On-screen Show (4:3)</PresentationFormat>
  <Paragraphs>96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Office Theme</vt:lpstr>
      <vt:lpstr>PowerPoint Presentation</vt:lpstr>
      <vt:lpstr>eduroam Compliance requirements – Technical </vt:lpstr>
      <vt:lpstr>eduroam Compliance requirements – Security</vt:lpstr>
      <vt:lpstr>eduroam Compliance requirements – Policy</vt:lpstr>
      <vt:lpstr>eduroam Compliance requirements – Summary </vt:lpstr>
      <vt:lpstr>Joining national/regional federations  </vt:lpstr>
      <vt:lpstr>Joining national/regional federations  </vt:lpstr>
      <vt:lpstr>Using eduroam CAT (Configuration Assistant Tool) </vt:lpstr>
      <vt:lpstr>Using eduroam CAT (Configuration Assistant Tool) </vt:lpstr>
      <vt:lpstr>Using eduroam CAT (Configuration Assistant Tool) 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user</dc:creator>
  <dc:description/>
  <cp:lastModifiedBy>Anne Inapat</cp:lastModifiedBy>
  <cp:revision>159</cp:revision>
  <dcterms:created xsi:type="dcterms:W3CDTF">2014-09-16T18:56:59Z</dcterms:created>
  <dcterms:modified xsi:type="dcterms:W3CDTF">2025-10-16T10:52:00Z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  <property fmtid="{D5CDD505-2E9C-101B-9397-08002B2CF9AE}" pid="12" name="ContentTypeId">
    <vt:lpwstr>0x0101004D6670FCDB408B45A1CCD46187AB097C</vt:lpwstr>
  </property>
</Properties>
</file>